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Roboto Slab"/>
      <p:regular r:id="rId15"/>
    </p:embeddedFont>
    <p:embeddedFont>
      <p:font typeface="Roboto Slab"/>
      <p:regular r:id="rId16"/>
    </p:embeddedFont>
    <p:embeddedFont>
      <p:font typeface="Roboto"/>
      <p:regular r:id="rId17"/>
    </p:embeddedFont>
    <p:embeddedFont>
      <p:font typeface="Roboto"/>
      <p:regular r:id="rId18"/>
    </p:embeddedFont>
    <p:embeddedFont>
      <p:font typeface="Roboto"/>
      <p:regular r:id="rId19"/>
    </p:embeddedFont>
    <p:embeddedFont>
      <p:font typeface="Roboto"/>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image" Target="../media/image-3-11.png"/><Relationship Id="rId12" Type="http://schemas.openxmlformats.org/officeDocument/2006/relationships/image" Target="../media/image-3-12.png"/><Relationship Id="rId13" Type="http://schemas.openxmlformats.org/officeDocument/2006/relationships/slideLayout" Target="../slideLayouts/slideLayout4.xml"/><Relationship Id="rId1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00099"/>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Real-Time Log Processing with Hadoop &amp; Apache Spark</a:t>
            </a:r>
            <a:endParaRPr lang="en-US" sz="4450" dirty="0"/>
          </a:p>
        </p:txBody>
      </p:sp>
      <p:sp>
        <p:nvSpPr>
          <p:cNvPr id="4" name="Text 1"/>
          <p:cNvSpPr/>
          <p:nvPr/>
        </p:nvSpPr>
        <p:spPr>
          <a:xfrm>
            <a:off x="793790" y="5166598"/>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Presented by: Vanga Surya Sai Priyanka</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64525"/>
            <a:ext cx="6421755" cy="708779"/>
          </a:xfrm>
          <a:prstGeom prst="rect">
            <a:avLst/>
          </a:prstGeom>
          <a:noFill/>
          <a:ln/>
        </p:spPr>
        <p:txBody>
          <a:bodyPr wrap="non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Background &amp; Rationale</a:t>
            </a:r>
            <a:endParaRPr lang="en-US" sz="4450" dirty="0"/>
          </a:p>
        </p:txBody>
      </p:sp>
      <p:sp>
        <p:nvSpPr>
          <p:cNvPr id="4" name="Text 1"/>
          <p:cNvSpPr/>
          <p:nvPr/>
        </p:nvSpPr>
        <p:spPr>
          <a:xfrm>
            <a:off x="793790" y="391346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Complex distributed systems generate extensive log records. Timely log analysis is crucial for uptime and security. Traditional static analysis cannot keep up with today's scale and speed. This project applies distributed big data approaches for rapid log intelligence.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02437"/>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Project Goals</a:t>
            </a:r>
            <a:endParaRPr lang="en-US" sz="4450" dirty="0"/>
          </a:p>
        </p:txBody>
      </p:sp>
      <p:pic>
        <p:nvPicPr>
          <p:cNvPr id="3" name="Image 0" descr="preencoded.png">    </p:cNvPr>
          <p:cNvPicPr>
            <a:picLocks noChangeAspect="1"/>
          </p:cNvPicPr>
          <p:nvPr/>
        </p:nvPicPr>
        <p:blipFill>
          <a:blip r:embed="rId1"/>
          <a:stretch>
            <a:fillRect/>
          </a:stretch>
        </p:blipFill>
        <p:spPr>
          <a:xfrm>
            <a:off x="793790" y="2874526"/>
            <a:ext cx="6407944" cy="121920"/>
          </a:xfrm>
          <a:prstGeom prst="rect">
            <a:avLst/>
          </a:prstGeom>
        </p:spPr>
      </p:pic>
      <p:pic>
        <p:nvPicPr>
          <p:cNvPr id="4" name="Image 1" descr="preencoded.png">    </p:cNvPr>
          <p:cNvPicPr>
            <a:picLocks noChangeAspect="1"/>
          </p:cNvPicPr>
          <p:nvPr/>
        </p:nvPicPr>
        <p:blipFill>
          <a:blip r:embed="rId2"/>
          <a:stretch>
            <a:fillRect/>
          </a:stretch>
        </p:blipFill>
        <p:spPr>
          <a:xfrm>
            <a:off x="3657540" y="2564844"/>
            <a:ext cx="680442" cy="680442"/>
          </a:xfrm>
          <a:prstGeom prst="rect">
            <a:avLst/>
          </a:prstGeom>
        </p:spPr>
      </p:pic>
      <p:pic>
        <p:nvPicPr>
          <p:cNvPr id="5" name="Image 2" descr="preencoded.png">    </p:cNvPr>
          <p:cNvPicPr>
            <a:picLocks noChangeAspect="1"/>
          </p:cNvPicPr>
          <p:nvPr/>
        </p:nvPicPr>
        <p:blipFill>
          <a:blip r:embed="rId3"/>
          <a:stretch>
            <a:fillRect/>
          </a:stretch>
        </p:blipFill>
        <p:spPr>
          <a:xfrm>
            <a:off x="3861614" y="2734985"/>
            <a:ext cx="272177" cy="340162"/>
          </a:xfrm>
          <a:prstGeom prst="rect">
            <a:avLst/>
          </a:prstGeom>
        </p:spPr>
      </p:pic>
      <p:sp>
        <p:nvSpPr>
          <p:cNvPr id="6" name="Text 1"/>
          <p:cNvSpPr/>
          <p:nvPr/>
        </p:nvSpPr>
        <p:spPr>
          <a:xfrm>
            <a:off x="1051084" y="3471982"/>
            <a:ext cx="2997994"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Ingest Streaming Logs</a:t>
            </a:r>
            <a:endParaRPr lang="en-US" sz="2200" dirty="0"/>
          </a:p>
        </p:txBody>
      </p:sp>
      <p:sp>
        <p:nvSpPr>
          <p:cNvPr id="7" name="Text 2"/>
          <p:cNvSpPr/>
          <p:nvPr/>
        </p:nvSpPr>
        <p:spPr>
          <a:xfrm>
            <a:off x="1051084" y="3962400"/>
            <a:ext cx="5893356"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Seamlessly from disparate sources.</a:t>
            </a:r>
            <a:endParaRPr lang="en-US" sz="1750" dirty="0"/>
          </a:p>
        </p:txBody>
      </p:sp>
      <p:pic>
        <p:nvPicPr>
          <p:cNvPr id="8" name="Image 3" descr="preencoded.png">    </p:cNvPr>
          <p:cNvPicPr>
            <a:picLocks noChangeAspect="1"/>
          </p:cNvPicPr>
          <p:nvPr/>
        </p:nvPicPr>
        <p:blipFill>
          <a:blip r:embed="rId4"/>
          <a:stretch>
            <a:fillRect/>
          </a:stretch>
        </p:blipFill>
        <p:spPr>
          <a:xfrm>
            <a:off x="7428548" y="2874526"/>
            <a:ext cx="6408063" cy="121920"/>
          </a:xfrm>
          <a:prstGeom prst="rect">
            <a:avLst/>
          </a:prstGeom>
        </p:spPr>
      </p:pic>
      <p:pic>
        <p:nvPicPr>
          <p:cNvPr id="9" name="Image 4" descr="preencoded.png">    </p:cNvPr>
          <p:cNvPicPr>
            <a:picLocks noChangeAspect="1"/>
          </p:cNvPicPr>
          <p:nvPr/>
        </p:nvPicPr>
        <p:blipFill>
          <a:blip r:embed="rId5"/>
          <a:stretch>
            <a:fillRect/>
          </a:stretch>
        </p:blipFill>
        <p:spPr>
          <a:xfrm>
            <a:off x="10292298" y="2564844"/>
            <a:ext cx="680442" cy="680442"/>
          </a:xfrm>
          <a:prstGeom prst="rect">
            <a:avLst/>
          </a:prstGeom>
        </p:spPr>
      </p:pic>
      <p:pic>
        <p:nvPicPr>
          <p:cNvPr id="10" name="Image 5" descr="preencoded.png">    </p:cNvPr>
          <p:cNvPicPr>
            <a:picLocks noChangeAspect="1"/>
          </p:cNvPicPr>
          <p:nvPr/>
        </p:nvPicPr>
        <p:blipFill>
          <a:blip r:embed="rId6"/>
          <a:stretch>
            <a:fillRect/>
          </a:stretch>
        </p:blipFill>
        <p:spPr>
          <a:xfrm>
            <a:off x="10496371" y="2734985"/>
            <a:ext cx="272177" cy="340162"/>
          </a:xfrm>
          <a:prstGeom prst="rect">
            <a:avLst/>
          </a:prstGeom>
        </p:spPr>
      </p:pic>
      <p:sp>
        <p:nvSpPr>
          <p:cNvPr id="11" name="Text 3"/>
          <p:cNvSpPr/>
          <p:nvPr/>
        </p:nvSpPr>
        <p:spPr>
          <a:xfrm>
            <a:off x="7685842" y="347198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Detect &amp; Respond</a:t>
            </a:r>
            <a:endParaRPr lang="en-US" sz="2200" dirty="0"/>
          </a:p>
        </p:txBody>
      </p:sp>
      <p:sp>
        <p:nvSpPr>
          <p:cNvPr id="12" name="Text 4"/>
          <p:cNvSpPr/>
          <p:nvPr/>
        </p:nvSpPr>
        <p:spPr>
          <a:xfrm>
            <a:off x="7685842" y="3962400"/>
            <a:ext cx="5893475"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To failures, spikes, and unusual patterns in real-time.</a:t>
            </a:r>
            <a:endParaRPr lang="en-US" sz="1750" dirty="0"/>
          </a:p>
        </p:txBody>
      </p:sp>
      <p:pic>
        <p:nvPicPr>
          <p:cNvPr id="13" name="Image 6" descr="preencoded.png">    </p:cNvPr>
          <p:cNvPicPr>
            <a:picLocks noChangeAspect="1"/>
          </p:cNvPicPr>
          <p:nvPr/>
        </p:nvPicPr>
        <p:blipFill>
          <a:blip r:embed="rId7"/>
          <a:stretch>
            <a:fillRect/>
          </a:stretch>
        </p:blipFill>
        <p:spPr>
          <a:xfrm>
            <a:off x="793790" y="5119092"/>
            <a:ext cx="6407944" cy="121920"/>
          </a:xfrm>
          <a:prstGeom prst="rect">
            <a:avLst/>
          </a:prstGeom>
        </p:spPr>
      </p:pic>
      <p:pic>
        <p:nvPicPr>
          <p:cNvPr id="14" name="Image 7" descr="preencoded.png">    </p:cNvPr>
          <p:cNvPicPr>
            <a:picLocks noChangeAspect="1"/>
          </p:cNvPicPr>
          <p:nvPr/>
        </p:nvPicPr>
        <p:blipFill>
          <a:blip r:embed="rId8"/>
          <a:stretch>
            <a:fillRect/>
          </a:stretch>
        </p:blipFill>
        <p:spPr>
          <a:xfrm>
            <a:off x="3657540" y="4809411"/>
            <a:ext cx="680442" cy="680442"/>
          </a:xfrm>
          <a:prstGeom prst="rect">
            <a:avLst/>
          </a:prstGeom>
        </p:spPr>
      </p:pic>
      <p:pic>
        <p:nvPicPr>
          <p:cNvPr id="15" name="Image 8" descr="preencoded.png">    </p:cNvPr>
          <p:cNvPicPr>
            <a:picLocks noChangeAspect="1"/>
          </p:cNvPicPr>
          <p:nvPr/>
        </p:nvPicPr>
        <p:blipFill>
          <a:blip r:embed="rId9"/>
          <a:stretch>
            <a:fillRect/>
          </a:stretch>
        </p:blipFill>
        <p:spPr>
          <a:xfrm>
            <a:off x="3861614" y="4979551"/>
            <a:ext cx="272177" cy="340162"/>
          </a:xfrm>
          <a:prstGeom prst="rect">
            <a:avLst/>
          </a:prstGeom>
        </p:spPr>
      </p:pic>
      <p:sp>
        <p:nvSpPr>
          <p:cNvPr id="16" name="Text 5"/>
          <p:cNvSpPr/>
          <p:nvPr/>
        </p:nvSpPr>
        <p:spPr>
          <a:xfrm>
            <a:off x="1051084" y="57165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Retain All Log Data</a:t>
            </a:r>
            <a:endParaRPr lang="en-US" sz="2200" dirty="0"/>
          </a:p>
        </p:txBody>
      </p:sp>
      <p:sp>
        <p:nvSpPr>
          <p:cNvPr id="17" name="Text 6"/>
          <p:cNvSpPr/>
          <p:nvPr/>
        </p:nvSpPr>
        <p:spPr>
          <a:xfrm>
            <a:off x="1051084" y="6206966"/>
            <a:ext cx="5893356"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For in-depth retrospective study.</a:t>
            </a:r>
            <a:endParaRPr lang="en-US" sz="1750" dirty="0"/>
          </a:p>
        </p:txBody>
      </p:sp>
      <p:pic>
        <p:nvPicPr>
          <p:cNvPr id="18" name="Image 9" descr="preencoded.png">    </p:cNvPr>
          <p:cNvPicPr>
            <a:picLocks noChangeAspect="1"/>
          </p:cNvPicPr>
          <p:nvPr/>
        </p:nvPicPr>
        <p:blipFill>
          <a:blip r:embed="rId10"/>
          <a:stretch>
            <a:fillRect/>
          </a:stretch>
        </p:blipFill>
        <p:spPr>
          <a:xfrm>
            <a:off x="7428548" y="5119092"/>
            <a:ext cx="6408063" cy="121920"/>
          </a:xfrm>
          <a:prstGeom prst="rect">
            <a:avLst/>
          </a:prstGeom>
        </p:spPr>
      </p:pic>
      <p:pic>
        <p:nvPicPr>
          <p:cNvPr id="19" name="Image 10" descr="preencoded.png">    </p:cNvPr>
          <p:cNvPicPr>
            <a:picLocks noChangeAspect="1"/>
          </p:cNvPicPr>
          <p:nvPr/>
        </p:nvPicPr>
        <p:blipFill>
          <a:blip r:embed="rId11"/>
          <a:stretch>
            <a:fillRect/>
          </a:stretch>
        </p:blipFill>
        <p:spPr>
          <a:xfrm>
            <a:off x="10292298" y="4809411"/>
            <a:ext cx="680442" cy="680442"/>
          </a:xfrm>
          <a:prstGeom prst="rect">
            <a:avLst/>
          </a:prstGeom>
        </p:spPr>
      </p:pic>
      <p:pic>
        <p:nvPicPr>
          <p:cNvPr id="20" name="Image 11" descr="preencoded.png">    </p:cNvPr>
          <p:cNvPicPr>
            <a:picLocks noChangeAspect="1"/>
          </p:cNvPicPr>
          <p:nvPr/>
        </p:nvPicPr>
        <p:blipFill>
          <a:blip r:embed="rId12"/>
          <a:stretch>
            <a:fillRect/>
          </a:stretch>
        </p:blipFill>
        <p:spPr>
          <a:xfrm>
            <a:off x="10496371" y="4979551"/>
            <a:ext cx="272177" cy="340162"/>
          </a:xfrm>
          <a:prstGeom prst="rect">
            <a:avLst/>
          </a:prstGeom>
        </p:spPr>
      </p:pic>
      <p:sp>
        <p:nvSpPr>
          <p:cNvPr id="21" name="Text 7"/>
          <p:cNvSpPr/>
          <p:nvPr/>
        </p:nvSpPr>
        <p:spPr>
          <a:xfrm>
            <a:off x="7685842" y="57165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Deliver Fast Insights</a:t>
            </a:r>
            <a:endParaRPr lang="en-US" sz="2200" dirty="0"/>
          </a:p>
        </p:txBody>
      </p:sp>
      <p:sp>
        <p:nvSpPr>
          <p:cNvPr id="22" name="Text 8"/>
          <p:cNvSpPr/>
          <p:nvPr/>
        </p:nvSpPr>
        <p:spPr>
          <a:xfrm>
            <a:off x="7685842" y="6206966"/>
            <a:ext cx="5893475"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For operations and management.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262068"/>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Key Technologies</a:t>
            </a:r>
            <a:endParaRPr lang="en-US" sz="4450" dirty="0"/>
          </a:p>
        </p:txBody>
      </p:sp>
      <p:pic>
        <p:nvPicPr>
          <p:cNvPr id="3" name="Image 0" descr="preencoded.png">    </p:cNvPr>
          <p:cNvPicPr>
            <a:picLocks noChangeAspect="1"/>
          </p:cNvPicPr>
          <p:nvPr/>
        </p:nvPicPr>
        <p:blipFill>
          <a:blip r:embed="rId1"/>
          <a:stretch>
            <a:fillRect/>
          </a:stretch>
        </p:blipFill>
        <p:spPr>
          <a:xfrm>
            <a:off x="793790" y="3424476"/>
            <a:ext cx="566976" cy="566976"/>
          </a:xfrm>
          <a:prstGeom prst="rect">
            <a:avLst/>
          </a:prstGeom>
        </p:spPr>
      </p:pic>
      <p:sp>
        <p:nvSpPr>
          <p:cNvPr id="4" name="Text 1"/>
          <p:cNvSpPr/>
          <p:nvPr/>
        </p:nvSpPr>
        <p:spPr>
          <a:xfrm>
            <a:off x="1644253" y="355913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Kafka/Flume</a:t>
            </a:r>
            <a:endParaRPr lang="en-US" sz="2200" dirty="0"/>
          </a:p>
        </p:txBody>
      </p:sp>
      <p:sp>
        <p:nvSpPr>
          <p:cNvPr id="5" name="Text 2"/>
          <p:cNvSpPr/>
          <p:nvPr/>
        </p:nvSpPr>
        <p:spPr>
          <a:xfrm>
            <a:off x="1644253" y="4049554"/>
            <a:ext cx="5529143"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High-throughput log streaming and buffering.</a:t>
            </a:r>
            <a:endParaRPr lang="en-US" sz="1750" dirty="0"/>
          </a:p>
        </p:txBody>
      </p:sp>
      <p:pic>
        <p:nvPicPr>
          <p:cNvPr id="6" name="Image 1" descr="preencoded.png">    </p:cNvPr>
          <p:cNvPicPr>
            <a:picLocks noChangeAspect="1"/>
          </p:cNvPicPr>
          <p:nvPr/>
        </p:nvPicPr>
        <p:blipFill>
          <a:blip r:embed="rId2"/>
          <a:stretch>
            <a:fillRect/>
          </a:stretch>
        </p:blipFill>
        <p:spPr>
          <a:xfrm>
            <a:off x="7456884" y="3424476"/>
            <a:ext cx="566976" cy="566976"/>
          </a:xfrm>
          <a:prstGeom prst="rect">
            <a:avLst/>
          </a:prstGeom>
        </p:spPr>
      </p:pic>
      <p:sp>
        <p:nvSpPr>
          <p:cNvPr id="7" name="Text 3"/>
          <p:cNvSpPr/>
          <p:nvPr/>
        </p:nvSpPr>
        <p:spPr>
          <a:xfrm>
            <a:off x="8307348" y="3559135"/>
            <a:ext cx="3735467"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Spark Structured Streaming</a:t>
            </a:r>
            <a:endParaRPr lang="en-US" sz="2200" dirty="0"/>
          </a:p>
        </p:txBody>
      </p:sp>
      <p:sp>
        <p:nvSpPr>
          <p:cNvPr id="8" name="Text 4"/>
          <p:cNvSpPr/>
          <p:nvPr/>
        </p:nvSpPr>
        <p:spPr>
          <a:xfrm>
            <a:off x="8307348" y="4049554"/>
            <a:ext cx="5529263"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Continuous, in-memory stream analytics.</a:t>
            </a:r>
            <a:endParaRPr lang="en-US" sz="1750" dirty="0"/>
          </a:p>
        </p:txBody>
      </p:sp>
      <p:pic>
        <p:nvPicPr>
          <p:cNvPr id="9" name="Image 2" descr="preencoded.png">    </p:cNvPr>
          <p:cNvPicPr>
            <a:picLocks noChangeAspect="1"/>
          </p:cNvPicPr>
          <p:nvPr/>
        </p:nvPicPr>
        <p:blipFill>
          <a:blip r:embed="rId3"/>
          <a:stretch>
            <a:fillRect/>
          </a:stretch>
        </p:blipFill>
        <p:spPr>
          <a:xfrm>
            <a:off x="793790" y="4979432"/>
            <a:ext cx="566976" cy="566976"/>
          </a:xfrm>
          <a:prstGeom prst="rect">
            <a:avLst/>
          </a:prstGeom>
        </p:spPr>
      </p:pic>
      <p:sp>
        <p:nvSpPr>
          <p:cNvPr id="10" name="Text 5"/>
          <p:cNvSpPr/>
          <p:nvPr/>
        </p:nvSpPr>
        <p:spPr>
          <a:xfrm>
            <a:off x="1644253" y="511409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HDFS &amp; Hive</a:t>
            </a:r>
            <a:endParaRPr lang="en-US" sz="2200" dirty="0"/>
          </a:p>
        </p:txBody>
      </p:sp>
      <p:sp>
        <p:nvSpPr>
          <p:cNvPr id="11" name="Text 6"/>
          <p:cNvSpPr/>
          <p:nvPr/>
        </p:nvSpPr>
        <p:spPr>
          <a:xfrm>
            <a:off x="1644253" y="5604510"/>
            <a:ext cx="5529143"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Resilient long-term storage and efficient querying.</a:t>
            </a:r>
            <a:endParaRPr lang="en-US" sz="1750" dirty="0"/>
          </a:p>
        </p:txBody>
      </p:sp>
      <p:pic>
        <p:nvPicPr>
          <p:cNvPr id="12" name="Image 3" descr="preencoded.png">    </p:cNvPr>
          <p:cNvPicPr>
            <a:picLocks noChangeAspect="1"/>
          </p:cNvPicPr>
          <p:nvPr/>
        </p:nvPicPr>
        <p:blipFill>
          <a:blip r:embed="rId4"/>
          <a:stretch>
            <a:fillRect/>
          </a:stretch>
        </p:blipFill>
        <p:spPr>
          <a:xfrm>
            <a:off x="7456884" y="4979432"/>
            <a:ext cx="566976" cy="566976"/>
          </a:xfrm>
          <a:prstGeom prst="rect">
            <a:avLst/>
          </a:prstGeom>
        </p:spPr>
      </p:pic>
      <p:sp>
        <p:nvSpPr>
          <p:cNvPr id="13" name="Text 7"/>
          <p:cNvSpPr/>
          <p:nvPr/>
        </p:nvSpPr>
        <p:spPr>
          <a:xfrm>
            <a:off x="8307348" y="511409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Visualization</a:t>
            </a:r>
            <a:endParaRPr lang="en-US" sz="2200" dirty="0"/>
          </a:p>
        </p:txBody>
      </p:sp>
      <p:sp>
        <p:nvSpPr>
          <p:cNvPr id="14" name="Text 8"/>
          <p:cNvSpPr/>
          <p:nvPr/>
        </p:nvSpPr>
        <p:spPr>
          <a:xfrm>
            <a:off x="8307348" y="5604510"/>
            <a:ext cx="5529263"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Grafana/Kibana for interactive dashboards and alerts.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9136" y="557213"/>
            <a:ext cx="5065633" cy="633174"/>
          </a:xfrm>
          <a:prstGeom prst="rect">
            <a:avLst/>
          </a:prstGeom>
          <a:noFill/>
          <a:ln/>
        </p:spPr>
        <p:txBody>
          <a:bodyPr wrap="none" lIns="0" tIns="0" rIns="0" bIns="0" rtlCol="0" anchor="t"/>
          <a:lstStyle/>
          <a:p>
            <a:pPr algn="l" indent="0" marL="0">
              <a:lnSpc>
                <a:spcPts val="4950"/>
              </a:lnSpc>
              <a:buNone/>
            </a:pPr>
            <a:r>
              <a:rPr lang="en-US" sz="3950" dirty="0">
                <a:solidFill>
                  <a:srgbClr val="3257B8"/>
                </a:solidFill>
                <a:latin typeface="Roboto Slab" pitchFamily="34" charset="0"/>
                <a:ea typeface="Roboto Slab" pitchFamily="34" charset="-122"/>
                <a:cs typeface="Roboto Slab" pitchFamily="34" charset="-120"/>
              </a:rPr>
              <a:t>Pipeline Workflow</a:t>
            </a:r>
            <a:endParaRPr lang="en-US" sz="3950" dirty="0"/>
          </a:p>
        </p:txBody>
      </p:sp>
      <p:pic>
        <p:nvPicPr>
          <p:cNvPr id="3" name="Image 0" descr="preencoded.png">    </p:cNvPr>
          <p:cNvPicPr>
            <a:picLocks noChangeAspect="1"/>
          </p:cNvPicPr>
          <p:nvPr/>
        </p:nvPicPr>
        <p:blipFill>
          <a:blip r:embed="rId1"/>
          <a:stretch>
            <a:fillRect/>
          </a:stretch>
        </p:blipFill>
        <p:spPr>
          <a:xfrm>
            <a:off x="709136" y="1595557"/>
            <a:ext cx="1013103" cy="1215747"/>
          </a:xfrm>
          <a:prstGeom prst="rect">
            <a:avLst/>
          </a:prstGeom>
        </p:spPr>
      </p:pic>
      <p:sp>
        <p:nvSpPr>
          <p:cNvPr id="4" name="Text 1"/>
          <p:cNvSpPr/>
          <p:nvPr/>
        </p:nvSpPr>
        <p:spPr>
          <a:xfrm>
            <a:off x="1924764" y="1798082"/>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15213F"/>
                </a:solidFill>
                <a:latin typeface="Roboto Slab" pitchFamily="34" charset="0"/>
                <a:ea typeface="Roboto Slab" pitchFamily="34" charset="-122"/>
                <a:cs typeface="Roboto Slab" pitchFamily="34" charset="-120"/>
              </a:rPr>
              <a:t>Log Sources</a:t>
            </a:r>
            <a:endParaRPr lang="en-US" sz="1950" dirty="0"/>
          </a:p>
        </p:txBody>
      </p:sp>
      <p:sp>
        <p:nvSpPr>
          <p:cNvPr id="5" name="Text 2"/>
          <p:cNvSpPr/>
          <p:nvPr/>
        </p:nvSpPr>
        <p:spPr>
          <a:xfrm>
            <a:off x="1924764" y="2236113"/>
            <a:ext cx="11996499" cy="324207"/>
          </a:xfrm>
          <a:prstGeom prst="rect">
            <a:avLst/>
          </a:prstGeom>
          <a:noFill/>
          <a:ln/>
        </p:spPr>
        <p:txBody>
          <a:bodyPr wrap="none" lIns="0" tIns="0" rIns="0" bIns="0" rtlCol="0" anchor="t"/>
          <a:lstStyle/>
          <a:p>
            <a:pPr algn="l" indent="0" marL="0">
              <a:lnSpc>
                <a:spcPts val="2550"/>
              </a:lnSpc>
              <a:buNone/>
            </a:pPr>
            <a:r>
              <a:rPr lang="en-US" sz="1550" dirty="0">
                <a:solidFill>
                  <a:srgbClr val="15213F"/>
                </a:solidFill>
                <a:latin typeface="Roboto" pitchFamily="34" charset="0"/>
                <a:ea typeface="Roboto" pitchFamily="34" charset="-122"/>
                <a:cs typeface="Roboto" pitchFamily="34" charset="-120"/>
              </a:rPr>
              <a:t>Web servers, applications, OS.</a:t>
            </a:r>
            <a:endParaRPr lang="en-US" sz="1550" dirty="0"/>
          </a:p>
        </p:txBody>
      </p:sp>
      <p:pic>
        <p:nvPicPr>
          <p:cNvPr id="6" name="Image 1" descr="preencoded.png">    </p:cNvPr>
          <p:cNvPicPr>
            <a:picLocks noChangeAspect="1"/>
          </p:cNvPicPr>
          <p:nvPr/>
        </p:nvPicPr>
        <p:blipFill>
          <a:blip r:embed="rId2"/>
          <a:stretch>
            <a:fillRect/>
          </a:stretch>
        </p:blipFill>
        <p:spPr>
          <a:xfrm>
            <a:off x="709136" y="2811304"/>
            <a:ext cx="1013103" cy="1215747"/>
          </a:xfrm>
          <a:prstGeom prst="rect">
            <a:avLst/>
          </a:prstGeom>
        </p:spPr>
      </p:pic>
      <p:sp>
        <p:nvSpPr>
          <p:cNvPr id="7" name="Text 3"/>
          <p:cNvSpPr/>
          <p:nvPr/>
        </p:nvSpPr>
        <p:spPr>
          <a:xfrm>
            <a:off x="1924764" y="3013829"/>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15213F"/>
                </a:solidFill>
                <a:latin typeface="Roboto Slab" pitchFamily="34" charset="0"/>
                <a:ea typeface="Roboto Slab" pitchFamily="34" charset="-122"/>
                <a:cs typeface="Roboto Slab" pitchFamily="34" charset="-120"/>
              </a:rPr>
              <a:t>Ingestion Layer</a:t>
            </a:r>
            <a:endParaRPr lang="en-US" sz="1950" dirty="0"/>
          </a:p>
        </p:txBody>
      </p:sp>
      <p:sp>
        <p:nvSpPr>
          <p:cNvPr id="8" name="Text 4"/>
          <p:cNvSpPr/>
          <p:nvPr/>
        </p:nvSpPr>
        <p:spPr>
          <a:xfrm>
            <a:off x="1924764" y="3451860"/>
            <a:ext cx="11996499" cy="324207"/>
          </a:xfrm>
          <a:prstGeom prst="rect">
            <a:avLst/>
          </a:prstGeom>
          <a:noFill/>
          <a:ln/>
        </p:spPr>
        <p:txBody>
          <a:bodyPr wrap="none" lIns="0" tIns="0" rIns="0" bIns="0" rtlCol="0" anchor="t"/>
          <a:lstStyle/>
          <a:p>
            <a:pPr algn="l" indent="0" marL="0">
              <a:lnSpc>
                <a:spcPts val="2550"/>
              </a:lnSpc>
              <a:buNone/>
            </a:pPr>
            <a:r>
              <a:rPr lang="en-US" sz="1550" dirty="0">
                <a:solidFill>
                  <a:srgbClr val="15213F"/>
                </a:solidFill>
                <a:latin typeface="Roboto" pitchFamily="34" charset="0"/>
                <a:ea typeface="Roboto" pitchFamily="34" charset="-122"/>
                <a:cs typeface="Roboto" pitchFamily="34" charset="-120"/>
              </a:rPr>
              <a:t>Flume/Kafka collect and transmit logs.</a:t>
            </a:r>
            <a:endParaRPr lang="en-US" sz="1550" dirty="0"/>
          </a:p>
        </p:txBody>
      </p:sp>
      <p:pic>
        <p:nvPicPr>
          <p:cNvPr id="9" name="Image 2" descr="preencoded.png">    </p:cNvPr>
          <p:cNvPicPr>
            <a:picLocks noChangeAspect="1"/>
          </p:cNvPicPr>
          <p:nvPr/>
        </p:nvPicPr>
        <p:blipFill>
          <a:blip r:embed="rId3"/>
          <a:stretch>
            <a:fillRect/>
          </a:stretch>
        </p:blipFill>
        <p:spPr>
          <a:xfrm>
            <a:off x="709136" y="4027051"/>
            <a:ext cx="1013103" cy="1215747"/>
          </a:xfrm>
          <a:prstGeom prst="rect">
            <a:avLst/>
          </a:prstGeom>
        </p:spPr>
      </p:pic>
      <p:sp>
        <p:nvSpPr>
          <p:cNvPr id="10" name="Text 5"/>
          <p:cNvSpPr/>
          <p:nvPr/>
        </p:nvSpPr>
        <p:spPr>
          <a:xfrm>
            <a:off x="1924764" y="4229576"/>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15213F"/>
                </a:solidFill>
                <a:latin typeface="Roboto Slab" pitchFamily="34" charset="0"/>
                <a:ea typeface="Roboto Slab" pitchFamily="34" charset="-122"/>
                <a:cs typeface="Roboto Slab" pitchFamily="34" charset="-120"/>
              </a:rPr>
              <a:t>Processing Engine</a:t>
            </a:r>
            <a:endParaRPr lang="en-US" sz="1950" dirty="0"/>
          </a:p>
        </p:txBody>
      </p:sp>
      <p:sp>
        <p:nvSpPr>
          <p:cNvPr id="11" name="Text 6"/>
          <p:cNvSpPr/>
          <p:nvPr/>
        </p:nvSpPr>
        <p:spPr>
          <a:xfrm>
            <a:off x="1924764" y="4667607"/>
            <a:ext cx="11996499" cy="324207"/>
          </a:xfrm>
          <a:prstGeom prst="rect">
            <a:avLst/>
          </a:prstGeom>
          <a:noFill/>
          <a:ln/>
        </p:spPr>
        <p:txBody>
          <a:bodyPr wrap="none" lIns="0" tIns="0" rIns="0" bIns="0" rtlCol="0" anchor="t"/>
          <a:lstStyle/>
          <a:p>
            <a:pPr algn="l" indent="0" marL="0">
              <a:lnSpc>
                <a:spcPts val="2550"/>
              </a:lnSpc>
              <a:buNone/>
            </a:pPr>
            <a:r>
              <a:rPr lang="en-US" sz="1550" dirty="0">
                <a:solidFill>
                  <a:srgbClr val="15213F"/>
                </a:solidFill>
                <a:latin typeface="Roboto" pitchFamily="34" charset="0"/>
                <a:ea typeface="Roboto" pitchFamily="34" charset="-122"/>
                <a:cs typeface="Roboto" pitchFamily="34" charset="-120"/>
              </a:rPr>
              <a:t>Spark transforms and summarizes records.</a:t>
            </a:r>
            <a:endParaRPr lang="en-US" sz="1550" dirty="0"/>
          </a:p>
        </p:txBody>
      </p:sp>
      <p:pic>
        <p:nvPicPr>
          <p:cNvPr id="12" name="Image 3" descr="preencoded.png">    </p:cNvPr>
          <p:cNvPicPr>
            <a:picLocks noChangeAspect="1"/>
          </p:cNvPicPr>
          <p:nvPr/>
        </p:nvPicPr>
        <p:blipFill>
          <a:blip r:embed="rId4"/>
          <a:stretch>
            <a:fillRect/>
          </a:stretch>
        </p:blipFill>
        <p:spPr>
          <a:xfrm>
            <a:off x="709136" y="5242798"/>
            <a:ext cx="1013103" cy="1215747"/>
          </a:xfrm>
          <a:prstGeom prst="rect">
            <a:avLst/>
          </a:prstGeom>
        </p:spPr>
      </p:pic>
      <p:sp>
        <p:nvSpPr>
          <p:cNvPr id="13" name="Text 7"/>
          <p:cNvSpPr/>
          <p:nvPr/>
        </p:nvSpPr>
        <p:spPr>
          <a:xfrm>
            <a:off x="1924764" y="5445323"/>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15213F"/>
                </a:solidFill>
                <a:latin typeface="Roboto Slab" pitchFamily="34" charset="0"/>
                <a:ea typeface="Roboto Slab" pitchFamily="34" charset="-122"/>
                <a:cs typeface="Roboto Slab" pitchFamily="34" charset="-120"/>
              </a:rPr>
              <a:t>Data Lake</a:t>
            </a:r>
            <a:endParaRPr lang="en-US" sz="1950" dirty="0"/>
          </a:p>
        </p:txBody>
      </p:sp>
      <p:sp>
        <p:nvSpPr>
          <p:cNvPr id="14" name="Text 8"/>
          <p:cNvSpPr/>
          <p:nvPr/>
        </p:nvSpPr>
        <p:spPr>
          <a:xfrm>
            <a:off x="1924764" y="5883354"/>
            <a:ext cx="11996499" cy="324207"/>
          </a:xfrm>
          <a:prstGeom prst="rect">
            <a:avLst/>
          </a:prstGeom>
          <a:noFill/>
          <a:ln/>
        </p:spPr>
        <p:txBody>
          <a:bodyPr wrap="none" lIns="0" tIns="0" rIns="0" bIns="0" rtlCol="0" anchor="t"/>
          <a:lstStyle/>
          <a:p>
            <a:pPr algn="l" indent="0" marL="0">
              <a:lnSpc>
                <a:spcPts val="2550"/>
              </a:lnSpc>
              <a:buNone/>
            </a:pPr>
            <a:r>
              <a:rPr lang="en-US" sz="1550" dirty="0">
                <a:solidFill>
                  <a:srgbClr val="15213F"/>
                </a:solidFill>
                <a:latin typeface="Roboto" pitchFamily="34" charset="0"/>
                <a:ea typeface="Roboto" pitchFamily="34" charset="-122"/>
                <a:cs typeface="Roboto" pitchFamily="34" charset="-120"/>
              </a:rPr>
              <a:t>HDFS/Hive store raw and processed data.</a:t>
            </a:r>
            <a:endParaRPr lang="en-US" sz="1550" dirty="0"/>
          </a:p>
        </p:txBody>
      </p:sp>
      <p:pic>
        <p:nvPicPr>
          <p:cNvPr id="15" name="Image 4" descr="preencoded.png">    </p:cNvPr>
          <p:cNvPicPr>
            <a:picLocks noChangeAspect="1"/>
          </p:cNvPicPr>
          <p:nvPr/>
        </p:nvPicPr>
        <p:blipFill>
          <a:blip r:embed="rId5"/>
          <a:stretch>
            <a:fillRect/>
          </a:stretch>
        </p:blipFill>
        <p:spPr>
          <a:xfrm>
            <a:off x="709136" y="6458545"/>
            <a:ext cx="1013103" cy="1215747"/>
          </a:xfrm>
          <a:prstGeom prst="rect">
            <a:avLst/>
          </a:prstGeom>
        </p:spPr>
      </p:pic>
      <p:sp>
        <p:nvSpPr>
          <p:cNvPr id="16" name="Text 9"/>
          <p:cNvSpPr/>
          <p:nvPr/>
        </p:nvSpPr>
        <p:spPr>
          <a:xfrm>
            <a:off x="1924764" y="6661071"/>
            <a:ext cx="2532817" cy="316468"/>
          </a:xfrm>
          <a:prstGeom prst="rect">
            <a:avLst/>
          </a:prstGeom>
          <a:noFill/>
          <a:ln/>
        </p:spPr>
        <p:txBody>
          <a:bodyPr wrap="none" lIns="0" tIns="0" rIns="0" bIns="0" rtlCol="0" anchor="t"/>
          <a:lstStyle/>
          <a:p>
            <a:pPr algn="l" indent="0" marL="0">
              <a:lnSpc>
                <a:spcPts val="2450"/>
              </a:lnSpc>
              <a:buNone/>
            </a:pPr>
            <a:r>
              <a:rPr lang="en-US" sz="1950" dirty="0">
                <a:solidFill>
                  <a:srgbClr val="15213F"/>
                </a:solidFill>
                <a:latin typeface="Roboto Slab" pitchFamily="34" charset="0"/>
                <a:ea typeface="Roboto Slab" pitchFamily="34" charset="-122"/>
                <a:cs typeface="Roboto Slab" pitchFamily="34" charset="-120"/>
              </a:rPr>
              <a:t>Dashboards</a:t>
            </a:r>
            <a:endParaRPr lang="en-US" sz="1950" dirty="0"/>
          </a:p>
        </p:txBody>
      </p:sp>
      <p:sp>
        <p:nvSpPr>
          <p:cNvPr id="17" name="Text 10"/>
          <p:cNvSpPr/>
          <p:nvPr/>
        </p:nvSpPr>
        <p:spPr>
          <a:xfrm>
            <a:off x="1924764" y="7099102"/>
            <a:ext cx="11996499" cy="324207"/>
          </a:xfrm>
          <a:prstGeom prst="rect">
            <a:avLst/>
          </a:prstGeom>
          <a:noFill/>
          <a:ln/>
        </p:spPr>
        <p:txBody>
          <a:bodyPr wrap="none" lIns="0" tIns="0" rIns="0" bIns="0" rtlCol="0" anchor="t"/>
          <a:lstStyle/>
          <a:p>
            <a:pPr algn="l" indent="0" marL="0">
              <a:lnSpc>
                <a:spcPts val="2550"/>
              </a:lnSpc>
              <a:buNone/>
            </a:pPr>
            <a:r>
              <a:rPr lang="en-US" sz="1550" dirty="0">
                <a:solidFill>
                  <a:srgbClr val="15213F"/>
                </a:solidFill>
                <a:latin typeface="Roboto" pitchFamily="34" charset="0"/>
                <a:ea typeface="Roboto" pitchFamily="34" charset="-122"/>
                <a:cs typeface="Roboto" pitchFamily="34" charset="-120"/>
              </a:rPr>
              <a:t>Real-time views of events, errors, trends.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01741"/>
            <a:ext cx="6718221" cy="708779"/>
          </a:xfrm>
          <a:prstGeom prst="rect">
            <a:avLst/>
          </a:prstGeom>
          <a:noFill/>
          <a:ln/>
        </p:spPr>
        <p:txBody>
          <a:bodyPr wrap="non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Data Processing Features</a:t>
            </a:r>
            <a:endParaRPr lang="en-US" sz="4450" dirty="0"/>
          </a:p>
        </p:txBody>
      </p:sp>
      <p:sp>
        <p:nvSpPr>
          <p:cNvPr id="4" name="Text 1"/>
          <p:cNvSpPr/>
          <p:nvPr/>
        </p:nvSpPr>
        <p:spPr>
          <a:xfrm>
            <a:off x="6280190" y="3754755"/>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Unifies varying log formats into a common schema.</a:t>
            </a:r>
            <a:endParaRPr lang="en-US" sz="1750" dirty="0"/>
          </a:p>
        </p:txBody>
      </p:sp>
      <p:sp>
        <p:nvSpPr>
          <p:cNvPr id="5" name="Text 2"/>
          <p:cNvSpPr/>
          <p:nvPr/>
        </p:nvSpPr>
        <p:spPr>
          <a:xfrm>
            <a:off x="6280190" y="4559856"/>
            <a:ext cx="3501509"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Extracts fields: time, IP, endpoint, status code, request type, user agent.</a:t>
            </a:r>
            <a:endParaRPr lang="en-US" sz="1750" dirty="0"/>
          </a:p>
        </p:txBody>
      </p:sp>
      <p:sp>
        <p:nvSpPr>
          <p:cNvPr id="6" name="Text 3"/>
          <p:cNvSpPr/>
          <p:nvPr/>
        </p:nvSpPr>
        <p:spPr>
          <a:xfrm>
            <a:off x="10342721" y="3754755"/>
            <a:ext cx="3501509"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Filters critical errors, computes moving averages and top-N statistics.</a:t>
            </a:r>
            <a:endParaRPr lang="en-US" sz="1750" dirty="0"/>
          </a:p>
        </p:txBody>
      </p:sp>
      <p:sp>
        <p:nvSpPr>
          <p:cNvPr id="7" name="Text 4"/>
          <p:cNvSpPr/>
          <p:nvPr/>
        </p:nvSpPr>
        <p:spPr>
          <a:xfrm>
            <a:off x="10342721" y="4922758"/>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Supports rolling window analyses and anomaly flags.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74602"/>
            <a:ext cx="6021943" cy="708779"/>
          </a:xfrm>
          <a:prstGeom prst="rect">
            <a:avLst/>
          </a:prstGeom>
          <a:noFill/>
          <a:ln/>
        </p:spPr>
        <p:txBody>
          <a:bodyPr wrap="non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Core Logic &amp; Analytics</a:t>
            </a:r>
            <a:endParaRPr lang="en-US" sz="4450" dirty="0"/>
          </a:p>
        </p:txBody>
      </p:sp>
      <p:sp>
        <p:nvSpPr>
          <p:cNvPr id="3" name="Shape 1"/>
          <p:cNvSpPr/>
          <p:nvPr/>
        </p:nvSpPr>
        <p:spPr>
          <a:xfrm>
            <a:off x="793790" y="3077170"/>
            <a:ext cx="6436400" cy="226814"/>
          </a:xfrm>
          <a:prstGeom prst="roundRect">
            <a:avLst>
              <a:gd name="adj" fmla="val 15001"/>
            </a:avLst>
          </a:prstGeom>
          <a:solidFill>
            <a:srgbClr val="E9ECF2"/>
          </a:solidFill>
          <a:ln/>
        </p:spPr>
      </p:sp>
      <p:sp>
        <p:nvSpPr>
          <p:cNvPr id="4" name="Text 2"/>
          <p:cNvSpPr/>
          <p:nvPr/>
        </p:nvSpPr>
        <p:spPr>
          <a:xfrm>
            <a:off x="1020604" y="353079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Read Micro-Batches</a:t>
            </a:r>
            <a:endParaRPr lang="en-US" sz="2200" dirty="0"/>
          </a:p>
        </p:txBody>
      </p:sp>
      <p:sp>
        <p:nvSpPr>
          <p:cNvPr id="5" name="Text 3"/>
          <p:cNvSpPr/>
          <p:nvPr/>
        </p:nvSpPr>
        <p:spPr>
          <a:xfrm>
            <a:off x="1020604" y="4021217"/>
            <a:ext cx="5982772"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Spark jobs read incoming data from streaming brokers.</a:t>
            </a:r>
            <a:endParaRPr lang="en-US" sz="1750" dirty="0"/>
          </a:p>
        </p:txBody>
      </p:sp>
      <p:sp>
        <p:nvSpPr>
          <p:cNvPr id="6" name="Shape 4"/>
          <p:cNvSpPr/>
          <p:nvPr/>
        </p:nvSpPr>
        <p:spPr>
          <a:xfrm>
            <a:off x="7400211" y="2737009"/>
            <a:ext cx="6436400" cy="226814"/>
          </a:xfrm>
          <a:prstGeom prst="roundRect">
            <a:avLst>
              <a:gd name="adj" fmla="val 15001"/>
            </a:avLst>
          </a:prstGeom>
          <a:solidFill>
            <a:srgbClr val="E9ECF2"/>
          </a:solidFill>
          <a:ln/>
        </p:spPr>
      </p:sp>
      <p:sp>
        <p:nvSpPr>
          <p:cNvPr id="7" name="Text 5"/>
          <p:cNvSpPr/>
          <p:nvPr/>
        </p:nvSpPr>
        <p:spPr>
          <a:xfrm>
            <a:off x="7627025" y="319063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Cleanse &amp; Parse</a:t>
            </a:r>
            <a:endParaRPr lang="en-US" sz="2200" dirty="0"/>
          </a:p>
        </p:txBody>
      </p:sp>
      <p:sp>
        <p:nvSpPr>
          <p:cNvPr id="8" name="Text 6"/>
          <p:cNvSpPr/>
          <p:nvPr/>
        </p:nvSpPr>
        <p:spPr>
          <a:xfrm>
            <a:off x="7627025" y="3681055"/>
            <a:ext cx="5982772"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Data cleansed and parsed using robust pattern-matching.</a:t>
            </a:r>
            <a:endParaRPr lang="en-US" sz="1750" dirty="0"/>
          </a:p>
        </p:txBody>
      </p:sp>
      <p:sp>
        <p:nvSpPr>
          <p:cNvPr id="9" name="Shape 7"/>
          <p:cNvSpPr/>
          <p:nvPr/>
        </p:nvSpPr>
        <p:spPr>
          <a:xfrm>
            <a:off x="793790" y="5121116"/>
            <a:ext cx="6436400" cy="226814"/>
          </a:xfrm>
          <a:prstGeom prst="roundRect">
            <a:avLst>
              <a:gd name="adj" fmla="val 15001"/>
            </a:avLst>
          </a:prstGeom>
          <a:solidFill>
            <a:srgbClr val="E9ECF2"/>
          </a:solidFill>
          <a:ln/>
        </p:spPr>
      </p:sp>
      <p:sp>
        <p:nvSpPr>
          <p:cNvPr id="10" name="Text 8"/>
          <p:cNvSpPr/>
          <p:nvPr/>
        </p:nvSpPr>
        <p:spPr>
          <a:xfrm>
            <a:off x="1020604" y="5574744"/>
            <a:ext cx="3313867"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Windowed Aggregations</a:t>
            </a:r>
            <a:endParaRPr lang="en-US" sz="2200" dirty="0"/>
          </a:p>
        </p:txBody>
      </p:sp>
      <p:sp>
        <p:nvSpPr>
          <p:cNvPr id="11" name="Text 9"/>
          <p:cNvSpPr/>
          <p:nvPr/>
        </p:nvSpPr>
        <p:spPr>
          <a:xfrm>
            <a:off x="1020604" y="6065163"/>
            <a:ext cx="5982772"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Performed for hourly/daily/real-time insights.</a:t>
            </a:r>
            <a:endParaRPr lang="en-US" sz="1750" dirty="0"/>
          </a:p>
        </p:txBody>
      </p:sp>
      <p:sp>
        <p:nvSpPr>
          <p:cNvPr id="12" name="Shape 10"/>
          <p:cNvSpPr/>
          <p:nvPr/>
        </p:nvSpPr>
        <p:spPr>
          <a:xfrm>
            <a:off x="7400211" y="4780955"/>
            <a:ext cx="6436400" cy="226814"/>
          </a:xfrm>
          <a:prstGeom prst="roundRect">
            <a:avLst>
              <a:gd name="adj" fmla="val 15001"/>
            </a:avLst>
          </a:prstGeom>
          <a:solidFill>
            <a:srgbClr val="E9ECF2"/>
          </a:solidFill>
          <a:ln/>
        </p:spPr>
      </p:sp>
      <p:sp>
        <p:nvSpPr>
          <p:cNvPr id="13" name="Text 11"/>
          <p:cNvSpPr/>
          <p:nvPr/>
        </p:nvSpPr>
        <p:spPr>
          <a:xfrm>
            <a:off x="7627025" y="523458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Trigger Alerts</a:t>
            </a:r>
            <a:endParaRPr lang="en-US" sz="2200" dirty="0"/>
          </a:p>
        </p:txBody>
      </p:sp>
      <p:sp>
        <p:nvSpPr>
          <p:cNvPr id="14" name="Text 12"/>
          <p:cNvSpPr/>
          <p:nvPr/>
        </p:nvSpPr>
        <p:spPr>
          <a:xfrm>
            <a:off x="7627025" y="5725001"/>
            <a:ext cx="5982772"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For anomalous surges or threshold breaches.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22120"/>
            <a:ext cx="8260794" cy="708779"/>
          </a:xfrm>
          <a:prstGeom prst="rect">
            <a:avLst/>
          </a:prstGeom>
          <a:noFill/>
          <a:ln/>
        </p:spPr>
        <p:txBody>
          <a:bodyPr wrap="non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System Outcomes &amp; Next Steps</a:t>
            </a:r>
            <a:endParaRPr lang="en-US" sz="4450" dirty="0"/>
          </a:p>
        </p:txBody>
      </p:sp>
      <p:sp>
        <p:nvSpPr>
          <p:cNvPr id="3" name="Text 1"/>
          <p:cNvSpPr/>
          <p:nvPr/>
        </p:nvSpPr>
        <p:spPr>
          <a:xfrm>
            <a:off x="793790" y="2997875"/>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3257B8"/>
                </a:solidFill>
                <a:latin typeface="Roboto Slab" pitchFamily="34" charset="0"/>
                <a:ea typeface="Roboto Slab" pitchFamily="34" charset="-122"/>
                <a:cs typeface="Roboto Slab" pitchFamily="34" charset="-120"/>
              </a:rPr>
              <a:t>Outcomes</a:t>
            </a:r>
            <a:endParaRPr lang="en-US" sz="2650" dirty="0"/>
          </a:p>
        </p:txBody>
      </p:sp>
      <p:sp>
        <p:nvSpPr>
          <p:cNvPr id="4" name="Text 2"/>
          <p:cNvSpPr/>
          <p:nvPr/>
        </p:nvSpPr>
        <p:spPr>
          <a:xfrm>
            <a:off x="793790" y="3649980"/>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Achieved sub-minute detection for error spikes and traffic anomalies.</a:t>
            </a:r>
            <a:endParaRPr lang="en-US" sz="1750" dirty="0"/>
          </a:p>
        </p:txBody>
      </p:sp>
      <p:sp>
        <p:nvSpPr>
          <p:cNvPr id="5" name="Text 3"/>
          <p:cNvSpPr/>
          <p:nvPr/>
        </p:nvSpPr>
        <p:spPr>
          <a:xfrm>
            <a:off x="793790" y="4455081"/>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Easily traced problematic users, endpoints, or time periods.</a:t>
            </a:r>
            <a:endParaRPr lang="en-US" sz="1750" dirty="0"/>
          </a:p>
        </p:txBody>
      </p:sp>
      <p:sp>
        <p:nvSpPr>
          <p:cNvPr id="6" name="Text 4"/>
          <p:cNvSpPr/>
          <p:nvPr/>
        </p:nvSpPr>
        <p:spPr>
          <a:xfrm>
            <a:off x="793790" y="526018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Allows both live and historical querying for any time range.</a:t>
            </a:r>
            <a:endParaRPr lang="en-US" sz="1750" dirty="0"/>
          </a:p>
        </p:txBody>
      </p:sp>
      <p:sp>
        <p:nvSpPr>
          <p:cNvPr id="7" name="Text 5"/>
          <p:cNvSpPr/>
          <p:nvPr/>
        </p:nvSpPr>
        <p:spPr>
          <a:xfrm>
            <a:off x="793790" y="5702379"/>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Platform scales to enterprise-level volumes with minimal effort.</a:t>
            </a:r>
            <a:endParaRPr lang="en-US" sz="1750" dirty="0"/>
          </a:p>
        </p:txBody>
      </p:sp>
      <p:sp>
        <p:nvSpPr>
          <p:cNvPr id="8" name="Text 6"/>
          <p:cNvSpPr/>
          <p:nvPr/>
        </p:nvSpPr>
        <p:spPr>
          <a:xfrm>
            <a:off x="7599521" y="2997875"/>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3257B8"/>
                </a:solidFill>
                <a:latin typeface="Roboto Slab" pitchFamily="34" charset="0"/>
                <a:ea typeface="Roboto Slab" pitchFamily="34" charset="-122"/>
                <a:cs typeface="Roboto Slab" pitchFamily="34" charset="-120"/>
              </a:rPr>
              <a:t>Next Steps</a:t>
            </a:r>
            <a:endParaRPr lang="en-US" sz="2650" dirty="0"/>
          </a:p>
        </p:txBody>
      </p:sp>
      <p:sp>
        <p:nvSpPr>
          <p:cNvPr id="9" name="Text 7"/>
          <p:cNvSpPr/>
          <p:nvPr/>
        </p:nvSpPr>
        <p:spPr>
          <a:xfrm>
            <a:off x="7599521" y="364998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Add machine learning for predictive analysis.</a:t>
            </a:r>
            <a:endParaRPr lang="en-US" sz="1750" dirty="0"/>
          </a:p>
        </p:txBody>
      </p:sp>
      <p:sp>
        <p:nvSpPr>
          <p:cNvPr id="10" name="Text 8"/>
          <p:cNvSpPr/>
          <p:nvPr/>
        </p:nvSpPr>
        <p:spPr>
          <a:xfrm>
            <a:off x="7599521" y="409217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Enrich visualizations for deeper insights.</a:t>
            </a:r>
            <a:endParaRPr lang="en-US" sz="1750" dirty="0"/>
          </a:p>
        </p:txBody>
      </p:sp>
      <p:sp>
        <p:nvSpPr>
          <p:cNvPr id="11" name="Text 9"/>
          <p:cNvSpPr/>
          <p:nvPr/>
        </p:nvSpPr>
        <p:spPr>
          <a:xfrm>
            <a:off x="7599521" y="453437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Automate alerts for proactive responses.</a:t>
            </a:r>
            <a:endParaRPr lang="en-US" sz="1750" dirty="0"/>
          </a:p>
        </p:txBody>
      </p:sp>
      <p:sp>
        <p:nvSpPr>
          <p:cNvPr id="12" name="Text 10"/>
          <p:cNvSpPr/>
          <p:nvPr/>
        </p:nvSpPr>
        <p:spPr>
          <a:xfrm>
            <a:off x="7599521" y="497657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213F"/>
                </a:solidFill>
                <a:latin typeface="Roboto" pitchFamily="34" charset="0"/>
                <a:ea typeface="Roboto" pitchFamily="34" charset="-122"/>
                <a:cs typeface="Roboto" pitchFamily="34" charset="-120"/>
              </a:rPr>
              <a:t>Migrate to cloud-native deployment for scalability.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2025-07-20T11:12:54Z</dcterms:created>
  <dcterms:modified xsi:type="dcterms:W3CDTF">2025-07-20T11:12:54Z</dcterms:modified>
</cp:coreProperties>
</file>